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2"/>
  </p:handoutMasterIdLst>
  <p:sldIdLst>
    <p:sldId id="256" r:id="rId2"/>
    <p:sldId id="258" r:id="rId3"/>
    <p:sldId id="260" r:id="rId4"/>
    <p:sldId id="288" r:id="rId5"/>
    <p:sldId id="281" r:id="rId6"/>
    <p:sldId id="287" r:id="rId7"/>
    <p:sldId id="282" r:id="rId8"/>
    <p:sldId id="261" r:id="rId9"/>
    <p:sldId id="265" r:id="rId10"/>
    <p:sldId id="263" r:id="rId11"/>
    <p:sldId id="289" r:id="rId12"/>
    <p:sldId id="291" r:id="rId13"/>
    <p:sldId id="297" r:id="rId14"/>
    <p:sldId id="300" r:id="rId15"/>
    <p:sldId id="302" r:id="rId16"/>
    <p:sldId id="292" r:id="rId17"/>
    <p:sldId id="303" r:id="rId18"/>
    <p:sldId id="298" r:id="rId19"/>
    <p:sldId id="301" r:id="rId20"/>
    <p:sldId id="299" r:id="rId21"/>
    <p:sldId id="293" r:id="rId22"/>
    <p:sldId id="304" r:id="rId23"/>
    <p:sldId id="272" r:id="rId24"/>
    <p:sldId id="274" r:id="rId25"/>
    <p:sldId id="305" r:id="rId26"/>
    <p:sldId id="294" r:id="rId27"/>
    <p:sldId id="306" r:id="rId28"/>
    <p:sldId id="295" r:id="rId29"/>
    <p:sldId id="264" r:id="rId30"/>
    <p:sldId id="308" r:id="rId31"/>
    <p:sldId id="309" r:id="rId32"/>
    <p:sldId id="310" r:id="rId33"/>
    <p:sldId id="311" r:id="rId34"/>
    <p:sldId id="278" r:id="rId35"/>
    <p:sldId id="296" r:id="rId36"/>
    <p:sldId id="307" r:id="rId37"/>
    <p:sldId id="286" r:id="rId38"/>
    <p:sldId id="285" r:id="rId39"/>
    <p:sldId id="312" r:id="rId40"/>
    <p:sldId id="276" r:id="rId41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97946-ABCC-4D7D-AF41-B4FEEC0C868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F110DC-9049-4728-8354-016A2403A90C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 smtClean="0"/>
            <a:t>Developers &amp;</a:t>
          </a:r>
        </a:p>
        <a:p>
          <a:r>
            <a:rPr lang="en-US" b="1" dirty="0" smtClean="0"/>
            <a:t> Builders</a:t>
          </a:r>
          <a:endParaRPr lang="en-US" b="1" dirty="0"/>
        </a:p>
      </dgm:t>
    </dgm:pt>
    <dgm:pt modelId="{C58D1427-3761-45E6-ACB4-367BF50D710A}" type="parTrans" cxnId="{BF1CD2B8-B1BD-4383-B1A3-4A44DDA5AB87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97A9D736-2184-44A6-B944-A6896429E021}" type="sibTrans" cxnId="{BF1CD2B8-B1BD-4383-B1A3-4A44DDA5AB87}">
      <dgm:prSet/>
      <dgm:spPr/>
      <dgm:t>
        <a:bodyPr/>
        <a:lstStyle/>
        <a:p>
          <a:endParaRPr lang="en-US"/>
        </a:p>
      </dgm:t>
    </dgm:pt>
    <dgm:pt modelId="{1BF3F342-3D4D-487B-AF2B-5A6CDDF361F0}">
      <dgm:prSet phldrT="[Text]"/>
      <dgm:spPr>
        <a:solidFill>
          <a:srgbClr val="0000FF"/>
        </a:solidFill>
      </dgm:spPr>
      <dgm:t>
        <a:bodyPr/>
        <a:lstStyle/>
        <a:p>
          <a:r>
            <a:rPr lang="en-US" b="1" dirty="0" smtClean="0"/>
            <a:t>MO Housing</a:t>
          </a:r>
        </a:p>
        <a:p>
          <a:r>
            <a:rPr lang="en-US" b="1" dirty="0" smtClean="0"/>
            <a:t> (MIHDC)</a:t>
          </a:r>
          <a:endParaRPr lang="en-US" b="1" dirty="0"/>
        </a:p>
      </dgm:t>
    </dgm:pt>
    <dgm:pt modelId="{7CCB0369-7CB1-4D86-8300-E673C32226C0}" type="parTrans" cxnId="{F934C356-758F-466C-880C-94E3444798A3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D787ACA5-61ED-4EBA-B163-3DCECBA7442A}" type="sibTrans" cxnId="{F934C356-758F-466C-880C-94E3444798A3}">
      <dgm:prSet/>
      <dgm:spPr/>
      <dgm:t>
        <a:bodyPr/>
        <a:lstStyle/>
        <a:p>
          <a:endParaRPr lang="en-US"/>
        </a:p>
      </dgm:t>
    </dgm:pt>
    <dgm:pt modelId="{0E86983E-8367-4821-9BBE-1FABD1F0CDD6}">
      <dgm:prSet phldrT="[Text]"/>
      <dgm:spPr>
        <a:solidFill>
          <a:srgbClr val="000066"/>
        </a:solidFill>
      </dgm:spPr>
      <dgm:t>
        <a:bodyPr/>
        <a:lstStyle/>
        <a:p>
          <a:r>
            <a:rPr lang="en-US" b="1" dirty="0" smtClean="0"/>
            <a:t>Community</a:t>
          </a:r>
        </a:p>
        <a:p>
          <a:r>
            <a:rPr lang="en-US" b="1" dirty="0" smtClean="0"/>
            <a:t>Living</a:t>
          </a:r>
        </a:p>
        <a:p>
          <a:r>
            <a:rPr lang="en-US" b="1" dirty="0" smtClean="0"/>
            <a:t>Coordinators</a:t>
          </a:r>
          <a:endParaRPr lang="en-US" b="1" dirty="0"/>
        </a:p>
      </dgm:t>
    </dgm:pt>
    <dgm:pt modelId="{4C9EB44B-A743-4190-A4A1-7957D9F81D09}" type="parTrans" cxnId="{70E3E8A8-E625-4CBF-9F61-269C280CB337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19D32B55-F735-4107-A7A3-C75C3E543D8D}" type="sibTrans" cxnId="{70E3E8A8-E625-4CBF-9F61-269C280CB337}">
      <dgm:prSet/>
      <dgm:spPr/>
      <dgm:t>
        <a:bodyPr/>
        <a:lstStyle/>
        <a:p>
          <a:endParaRPr lang="en-US"/>
        </a:p>
      </dgm:t>
    </dgm:pt>
    <dgm:pt modelId="{8E57A42E-06A1-4279-8D0D-60BE4541E402}">
      <dgm:prSet phldrT="[Text]"/>
      <dgm:spPr>
        <a:solidFill>
          <a:srgbClr val="9966FF"/>
        </a:solidFill>
      </dgm:spPr>
      <dgm:t>
        <a:bodyPr/>
        <a:lstStyle/>
        <a:p>
          <a:r>
            <a:rPr lang="en-US" b="1" dirty="0" smtClean="0"/>
            <a:t>Support</a:t>
          </a:r>
        </a:p>
        <a:p>
          <a:r>
            <a:rPr lang="en-US" b="1" dirty="0" smtClean="0"/>
            <a:t>Coordinators</a:t>
          </a:r>
          <a:endParaRPr lang="en-US" b="1" dirty="0"/>
        </a:p>
      </dgm:t>
    </dgm:pt>
    <dgm:pt modelId="{28A007F3-0615-47D5-A296-0280DC71DBB4}" type="parTrans" cxnId="{18DBC72D-1E27-4E4F-AB61-C128114E3D12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95C3809C-7BFE-4BF1-B2BA-CC2E5FECAA75}" type="sibTrans" cxnId="{18DBC72D-1E27-4E4F-AB61-C128114E3D12}">
      <dgm:prSet/>
      <dgm:spPr/>
      <dgm:t>
        <a:bodyPr/>
        <a:lstStyle/>
        <a:p>
          <a:endParaRPr lang="en-US"/>
        </a:p>
      </dgm:t>
    </dgm:pt>
    <dgm:pt modelId="{B19727B9-72BC-45D2-A793-49A8360DA523}">
      <dgm:prSet phldrT="[Text]"/>
      <dgm:spPr>
        <a:solidFill>
          <a:srgbClr val="009999"/>
        </a:solidFill>
      </dgm:spPr>
      <dgm:t>
        <a:bodyPr/>
        <a:lstStyle/>
        <a:p>
          <a:r>
            <a:rPr lang="en-US" b="1" dirty="0" smtClean="0"/>
            <a:t>Support </a:t>
          </a:r>
        </a:p>
        <a:p>
          <a:r>
            <a:rPr lang="en-US" b="1" dirty="0" smtClean="0"/>
            <a:t>Providers</a:t>
          </a:r>
          <a:endParaRPr lang="en-US" b="1" dirty="0"/>
        </a:p>
      </dgm:t>
    </dgm:pt>
    <dgm:pt modelId="{A18028E3-B170-4139-9B6C-02DD99F3C86B}" type="parTrans" cxnId="{11B4272B-0ACD-4002-8607-1533DDE10355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37B8FD81-EE6F-4E83-90B2-F06483B39E41}" type="sibTrans" cxnId="{11B4272B-0ACD-4002-8607-1533DDE10355}">
      <dgm:prSet/>
      <dgm:spPr/>
      <dgm:t>
        <a:bodyPr/>
        <a:lstStyle/>
        <a:p>
          <a:endParaRPr lang="en-US"/>
        </a:p>
      </dgm:t>
    </dgm:pt>
    <dgm:pt modelId="{3E584EE0-B061-4949-9C26-503E21B7B29F}">
      <dgm:prSet phldrT="[Text]"/>
      <dgm:spPr>
        <a:solidFill>
          <a:srgbClr val="FF9900"/>
        </a:solidFill>
      </dgm:spPr>
      <dgm:t>
        <a:bodyPr/>
        <a:lstStyle/>
        <a:p>
          <a:r>
            <a:rPr lang="en-US" b="1" dirty="0" smtClean="0"/>
            <a:t>Other</a:t>
          </a:r>
        </a:p>
        <a:p>
          <a:r>
            <a:rPr lang="en-US" b="1" dirty="0" smtClean="0"/>
            <a:t> Community</a:t>
          </a:r>
        </a:p>
        <a:p>
          <a:r>
            <a:rPr lang="en-US" b="1" dirty="0" smtClean="0"/>
            <a:t> Partners</a:t>
          </a:r>
        </a:p>
      </dgm:t>
    </dgm:pt>
    <dgm:pt modelId="{7DEC6936-A8DE-4F3D-979B-79EF89A33E40}" type="sibTrans" cxnId="{ABF73E7D-D9D6-4509-9518-8DB3690DA406}">
      <dgm:prSet/>
      <dgm:spPr/>
      <dgm:t>
        <a:bodyPr/>
        <a:lstStyle/>
        <a:p>
          <a:endParaRPr lang="en-US"/>
        </a:p>
      </dgm:t>
    </dgm:pt>
    <dgm:pt modelId="{D79B51F7-8A8C-4DFD-B18C-EE2DBBCF5511}" type="parTrans" cxnId="{ABF73E7D-D9D6-4509-9518-8DB3690DA406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07144D4C-4026-4085-A1C2-90F50B22A619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Funding </a:t>
          </a:r>
        </a:p>
        <a:p>
          <a:r>
            <a:rPr lang="en-US" b="1" dirty="0" smtClean="0"/>
            <a:t>Partners</a:t>
          </a:r>
        </a:p>
      </dgm:t>
    </dgm:pt>
    <dgm:pt modelId="{B0C3B7D9-512F-44E0-8D60-39BD1E7A035C}" type="sibTrans" cxnId="{ED2308A0-E9A3-4CC1-9FAA-95A88C7A1A6E}">
      <dgm:prSet/>
      <dgm:spPr/>
      <dgm:t>
        <a:bodyPr/>
        <a:lstStyle/>
        <a:p>
          <a:endParaRPr lang="en-US"/>
        </a:p>
      </dgm:t>
    </dgm:pt>
    <dgm:pt modelId="{F3843D5E-D72F-42F1-9E63-00A4FDB01D9A}" type="parTrans" cxnId="{ED2308A0-E9A3-4CC1-9FAA-95A88C7A1A6E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73262143-D348-4AE9-B5F4-4BC7BDE237C3}">
      <dgm:prSet phldrT="[Text]"/>
      <dgm:spPr>
        <a:solidFill>
          <a:srgbClr val="A50021"/>
        </a:solidFill>
      </dgm:spPr>
      <dgm:t>
        <a:bodyPr/>
        <a:lstStyle/>
        <a:p>
          <a:r>
            <a:rPr lang="en-US" b="1" dirty="0" smtClean="0"/>
            <a:t>Individuals</a:t>
          </a:r>
        </a:p>
        <a:p>
          <a:r>
            <a:rPr lang="en-US" b="1" dirty="0" smtClean="0"/>
            <a:t> and </a:t>
          </a:r>
        </a:p>
        <a:p>
          <a:r>
            <a:rPr lang="en-US" b="1" dirty="0" smtClean="0"/>
            <a:t>Families</a:t>
          </a:r>
          <a:endParaRPr lang="en-US" b="1" dirty="0"/>
        </a:p>
      </dgm:t>
    </dgm:pt>
    <dgm:pt modelId="{B8B1EA46-9B49-4580-944C-888B198D485B}" type="sibTrans" cxnId="{EF53453F-E517-4C73-9E63-EF81DD72B053}">
      <dgm:prSet/>
      <dgm:spPr/>
      <dgm:t>
        <a:bodyPr/>
        <a:lstStyle/>
        <a:p>
          <a:endParaRPr lang="en-US"/>
        </a:p>
      </dgm:t>
    </dgm:pt>
    <dgm:pt modelId="{C24CB5D6-CE84-40FC-8EA4-F6815A98FD6C}" type="parTrans" cxnId="{EF53453F-E517-4C73-9E63-EF81DD72B053}">
      <dgm:prSet/>
      <dgm:spPr/>
      <dgm:t>
        <a:bodyPr/>
        <a:lstStyle/>
        <a:p>
          <a:endParaRPr lang="en-US"/>
        </a:p>
      </dgm:t>
    </dgm:pt>
    <dgm:pt modelId="{58FF92E1-1187-4B7A-BCE9-7CAF6A5E249B}" type="pres">
      <dgm:prSet presAssocID="{A0C97946-ABCC-4D7D-AF41-B4FEEC0C86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7CCDED-3A1C-466E-AF9A-0E8AC0961062}" type="pres">
      <dgm:prSet presAssocID="{73262143-D348-4AE9-B5F4-4BC7BDE237C3}" presName="centerShape" presStyleLbl="node0" presStyleIdx="0" presStyleCnt="1"/>
      <dgm:spPr/>
      <dgm:t>
        <a:bodyPr/>
        <a:lstStyle/>
        <a:p>
          <a:endParaRPr lang="en-US"/>
        </a:p>
      </dgm:t>
    </dgm:pt>
    <dgm:pt modelId="{F152AAB7-266E-42A1-BE72-F19D70C68C6D}" type="pres">
      <dgm:prSet presAssocID="{F3843D5E-D72F-42F1-9E63-00A4FDB01D9A}" presName="parTrans" presStyleLbl="sibTrans2D1" presStyleIdx="0" presStyleCnt="7"/>
      <dgm:spPr/>
      <dgm:t>
        <a:bodyPr/>
        <a:lstStyle/>
        <a:p>
          <a:endParaRPr lang="en-US"/>
        </a:p>
      </dgm:t>
    </dgm:pt>
    <dgm:pt modelId="{F036EFC1-8500-41A8-934E-A25810E785D8}" type="pres">
      <dgm:prSet presAssocID="{F3843D5E-D72F-42F1-9E63-00A4FDB01D9A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805439F-09D9-456C-8E7F-B718F086878A}" type="pres">
      <dgm:prSet presAssocID="{07144D4C-4026-4085-A1C2-90F50B22A61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F125F-B474-4E30-8CBA-08F5C5270804}" type="pres">
      <dgm:prSet presAssocID="{C58D1427-3761-45E6-ACB4-367BF50D710A}" presName="parTrans" presStyleLbl="sibTrans2D1" presStyleIdx="1" presStyleCnt="7"/>
      <dgm:spPr/>
      <dgm:t>
        <a:bodyPr/>
        <a:lstStyle/>
        <a:p>
          <a:endParaRPr lang="en-US"/>
        </a:p>
      </dgm:t>
    </dgm:pt>
    <dgm:pt modelId="{2F1D83B5-5BD9-43BF-A6BD-89E3035CAC0E}" type="pres">
      <dgm:prSet presAssocID="{C58D1427-3761-45E6-ACB4-367BF50D710A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6B064E77-3FEA-4466-AA04-4DFFE792EFF6}" type="pres">
      <dgm:prSet presAssocID="{80F110DC-9049-4728-8354-016A2403A90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5C5FD-6836-4CB8-8145-411626CDDA07}" type="pres">
      <dgm:prSet presAssocID="{7CCB0369-7CB1-4D86-8300-E673C32226C0}" presName="parTrans" presStyleLbl="sibTrans2D1" presStyleIdx="2" presStyleCnt="7"/>
      <dgm:spPr/>
      <dgm:t>
        <a:bodyPr/>
        <a:lstStyle/>
        <a:p>
          <a:endParaRPr lang="en-US"/>
        </a:p>
      </dgm:t>
    </dgm:pt>
    <dgm:pt modelId="{6DA83C9D-EF61-48A9-BEFF-11DF737F58B3}" type="pres">
      <dgm:prSet presAssocID="{7CCB0369-7CB1-4D86-8300-E673C32226C0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51507982-CF30-40E2-85AD-EA3EE5AA1217}" type="pres">
      <dgm:prSet presAssocID="{1BF3F342-3D4D-487B-AF2B-5A6CDDF361F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3A4CF-910A-4F48-8C2B-7F3F333AB614}" type="pres">
      <dgm:prSet presAssocID="{4C9EB44B-A743-4190-A4A1-7957D9F81D09}" presName="parTrans" presStyleLbl="sibTrans2D1" presStyleIdx="3" presStyleCnt="7"/>
      <dgm:spPr/>
      <dgm:t>
        <a:bodyPr/>
        <a:lstStyle/>
        <a:p>
          <a:endParaRPr lang="en-US"/>
        </a:p>
      </dgm:t>
    </dgm:pt>
    <dgm:pt modelId="{F81F1BB6-046C-4266-9363-5DA7157E6A27}" type="pres">
      <dgm:prSet presAssocID="{4C9EB44B-A743-4190-A4A1-7957D9F81D0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12648424-2D16-4DEA-A8DA-0FDDEFA71163}" type="pres">
      <dgm:prSet presAssocID="{0E86983E-8367-4821-9BBE-1FABD1F0CDD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60145-1873-4D20-A938-B0137747E1A1}" type="pres">
      <dgm:prSet presAssocID="{28A007F3-0615-47D5-A296-0280DC71DBB4}" presName="parTrans" presStyleLbl="sibTrans2D1" presStyleIdx="4" presStyleCnt="7"/>
      <dgm:spPr/>
      <dgm:t>
        <a:bodyPr/>
        <a:lstStyle/>
        <a:p>
          <a:endParaRPr lang="en-US"/>
        </a:p>
      </dgm:t>
    </dgm:pt>
    <dgm:pt modelId="{1F10D1D2-F040-4AD8-A621-1C2484E998E7}" type="pres">
      <dgm:prSet presAssocID="{28A007F3-0615-47D5-A296-0280DC71DBB4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9EC7CF4-7022-4581-AF3E-BF8A0DBD110D}" type="pres">
      <dgm:prSet presAssocID="{8E57A42E-06A1-4279-8D0D-60BE4541E40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782B6-BF5E-4C76-8AE3-A0E96677AE6E}" type="pres">
      <dgm:prSet presAssocID="{D79B51F7-8A8C-4DFD-B18C-EE2DBBCF5511}" presName="parTrans" presStyleLbl="sibTrans2D1" presStyleIdx="5" presStyleCnt="7"/>
      <dgm:spPr/>
      <dgm:t>
        <a:bodyPr/>
        <a:lstStyle/>
        <a:p>
          <a:endParaRPr lang="en-US"/>
        </a:p>
      </dgm:t>
    </dgm:pt>
    <dgm:pt modelId="{C2166F26-2854-4EB3-BC05-BD7873818E7F}" type="pres">
      <dgm:prSet presAssocID="{D79B51F7-8A8C-4DFD-B18C-EE2DBBCF5511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3C03C6BE-DE12-4FA1-BAA4-4DF40979D7B8}" type="pres">
      <dgm:prSet presAssocID="{3E584EE0-B061-4949-9C26-503E21B7B29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A134C-9BCE-42AE-8876-687B496A971E}" type="pres">
      <dgm:prSet presAssocID="{A18028E3-B170-4139-9B6C-02DD99F3C86B}" presName="parTrans" presStyleLbl="sibTrans2D1" presStyleIdx="6" presStyleCnt="7"/>
      <dgm:spPr/>
      <dgm:t>
        <a:bodyPr/>
        <a:lstStyle/>
        <a:p>
          <a:endParaRPr lang="en-US"/>
        </a:p>
      </dgm:t>
    </dgm:pt>
    <dgm:pt modelId="{2C0254F7-AC87-4D3E-B12B-410E8C2D4351}" type="pres">
      <dgm:prSet presAssocID="{A18028E3-B170-4139-9B6C-02DD99F3C86B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3F292F1E-DE97-456D-AB4A-8B8B04ADDC75}" type="pres">
      <dgm:prSet presAssocID="{B19727B9-72BC-45D2-A793-49A8360DA52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DBC72D-1E27-4E4F-AB61-C128114E3D12}" srcId="{73262143-D348-4AE9-B5F4-4BC7BDE237C3}" destId="{8E57A42E-06A1-4279-8D0D-60BE4541E402}" srcOrd="4" destOrd="0" parTransId="{28A007F3-0615-47D5-A296-0280DC71DBB4}" sibTransId="{95C3809C-7BFE-4BF1-B2BA-CC2E5FECAA75}"/>
    <dgm:cxn modelId="{E9253D54-E415-454B-8A9E-125A47583F85}" type="presOf" srcId="{A18028E3-B170-4139-9B6C-02DD99F3C86B}" destId="{2C0254F7-AC87-4D3E-B12B-410E8C2D4351}" srcOrd="1" destOrd="0" presId="urn:microsoft.com/office/officeart/2005/8/layout/radial5"/>
    <dgm:cxn modelId="{224ABF21-3056-43C8-8DDB-4DD975EDAB16}" type="presOf" srcId="{C58D1427-3761-45E6-ACB4-367BF50D710A}" destId="{CEFF125F-B474-4E30-8CBA-08F5C5270804}" srcOrd="0" destOrd="0" presId="urn:microsoft.com/office/officeart/2005/8/layout/radial5"/>
    <dgm:cxn modelId="{727EE39B-D228-49B3-BB9A-5B4B3FE9771E}" type="presOf" srcId="{D79B51F7-8A8C-4DFD-B18C-EE2DBBCF5511}" destId="{C2166F26-2854-4EB3-BC05-BD7873818E7F}" srcOrd="1" destOrd="0" presId="urn:microsoft.com/office/officeart/2005/8/layout/radial5"/>
    <dgm:cxn modelId="{86A341AD-5373-40CA-B0AA-5085219AED14}" type="presOf" srcId="{1BF3F342-3D4D-487B-AF2B-5A6CDDF361F0}" destId="{51507982-CF30-40E2-85AD-EA3EE5AA1217}" srcOrd="0" destOrd="0" presId="urn:microsoft.com/office/officeart/2005/8/layout/radial5"/>
    <dgm:cxn modelId="{ED2308A0-E9A3-4CC1-9FAA-95A88C7A1A6E}" srcId="{73262143-D348-4AE9-B5F4-4BC7BDE237C3}" destId="{07144D4C-4026-4085-A1C2-90F50B22A619}" srcOrd="0" destOrd="0" parTransId="{F3843D5E-D72F-42F1-9E63-00A4FDB01D9A}" sibTransId="{B0C3B7D9-512F-44E0-8D60-39BD1E7A035C}"/>
    <dgm:cxn modelId="{C522DEF1-F4E0-4688-859F-538565BD509D}" type="presOf" srcId="{C58D1427-3761-45E6-ACB4-367BF50D710A}" destId="{2F1D83B5-5BD9-43BF-A6BD-89E3035CAC0E}" srcOrd="1" destOrd="0" presId="urn:microsoft.com/office/officeart/2005/8/layout/radial5"/>
    <dgm:cxn modelId="{E3BE09A3-49DF-416D-BF85-4EE201951C08}" type="presOf" srcId="{28A007F3-0615-47D5-A296-0280DC71DBB4}" destId="{A0460145-1873-4D20-A938-B0137747E1A1}" srcOrd="0" destOrd="0" presId="urn:microsoft.com/office/officeart/2005/8/layout/radial5"/>
    <dgm:cxn modelId="{BE3A1D8E-9E1D-4A42-A318-8F32867885CF}" type="presOf" srcId="{F3843D5E-D72F-42F1-9E63-00A4FDB01D9A}" destId="{F152AAB7-266E-42A1-BE72-F19D70C68C6D}" srcOrd="0" destOrd="0" presId="urn:microsoft.com/office/officeart/2005/8/layout/radial5"/>
    <dgm:cxn modelId="{5EFB949E-DB18-4AF3-B2BB-1F6AD79F76D6}" type="presOf" srcId="{80F110DC-9049-4728-8354-016A2403A90C}" destId="{6B064E77-3FEA-4466-AA04-4DFFE792EFF6}" srcOrd="0" destOrd="0" presId="urn:microsoft.com/office/officeart/2005/8/layout/radial5"/>
    <dgm:cxn modelId="{EF53453F-E517-4C73-9E63-EF81DD72B053}" srcId="{A0C97946-ABCC-4D7D-AF41-B4FEEC0C868B}" destId="{73262143-D348-4AE9-B5F4-4BC7BDE237C3}" srcOrd="0" destOrd="0" parTransId="{C24CB5D6-CE84-40FC-8EA4-F6815A98FD6C}" sibTransId="{B8B1EA46-9B49-4580-944C-888B198D485B}"/>
    <dgm:cxn modelId="{ABF73E7D-D9D6-4509-9518-8DB3690DA406}" srcId="{73262143-D348-4AE9-B5F4-4BC7BDE237C3}" destId="{3E584EE0-B061-4949-9C26-503E21B7B29F}" srcOrd="5" destOrd="0" parTransId="{D79B51F7-8A8C-4DFD-B18C-EE2DBBCF5511}" sibTransId="{7DEC6936-A8DE-4F3D-979B-79EF89A33E40}"/>
    <dgm:cxn modelId="{7125002A-583E-438D-9226-2D8690513173}" type="presOf" srcId="{28A007F3-0615-47D5-A296-0280DC71DBB4}" destId="{1F10D1D2-F040-4AD8-A621-1C2484E998E7}" srcOrd="1" destOrd="0" presId="urn:microsoft.com/office/officeart/2005/8/layout/radial5"/>
    <dgm:cxn modelId="{9226B58D-5DC9-42A6-AA18-1AC600B67EA5}" type="presOf" srcId="{A0C97946-ABCC-4D7D-AF41-B4FEEC0C868B}" destId="{58FF92E1-1187-4B7A-BCE9-7CAF6A5E249B}" srcOrd="0" destOrd="0" presId="urn:microsoft.com/office/officeart/2005/8/layout/radial5"/>
    <dgm:cxn modelId="{BF2BED4F-234C-4F09-B99F-1A1FDEFF0A5E}" type="presOf" srcId="{07144D4C-4026-4085-A1C2-90F50B22A619}" destId="{2805439F-09D9-456C-8E7F-B718F086878A}" srcOrd="0" destOrd="0" presId="urn:microsoft.com/office/officeart/2005/8/layout/radial5"/>
    <dgm:cxn modelId="{139B8921-B883-4935-85B7-EF80B4B4123A}" type="presOf" srcId="{7CCB0369-7CB1-4D86-8300-E673C32226C0}" destId="{E905C5FD-6836-4CB8-8145-411626CDDA07}" srcOrd="0" destOrd="0" presId="urn:microsoft.com/office/officeart/2005/8/layout/radial5"/>
    <dgm:cxn modelId="{12783916-76AE-4FDC-ABA0-AF26BF88BEE7}" type="presOf" srcId="{7CCB0369-7CB1-4D86-8300-E673C32226C0}" destId="{6DA83C9D-EF61-48A9-BEFF-11DF737F58B3}" srcOrd="1" destOrd="0" presId="urn:microsoft.com/office/officeart/2005/8/layout/radial5"/>
    <dgm:cxn modelId="{DAC015C0-961E-429F-BDF7-B34135D7D2BD}" type="presOf" srcId="{3E584EE0-B061-4949-9C26-503E21B7B29F}" destId="{3C03C6BE-DE12-4FA1-BAA4-4DF40979D7B8}" srcOrd="0" destOrd="0" presId="urn:microsoft.com/office/officeart/2005/8/layout/radial5"/>
    <dgm:cxn modelId="{19EFC60E-8EA5-42B5-929A-0B98386B85DF}" type="presOf" srcId="{B19727B9-72BC-45D2-A793-49A8360DA523}" destId="{3F292F1E-DE97-456D-AB4A-8B8B04ADDC75}" srcOrd="0" destOrd="0" presId="urn:microsoft.com/office/officeart/2005/8/layout/radial5"/>
    <dgm:cxn modelId="{BD9A7BA2-4238-43A1-815F-D1714CD660FB}" type="presOf" srcId="{4C9EB44B-A743-4190-A4A1-7957D9F81D09}" destId="{AFF3A4CF-910A-4F48-8C2B-7F3F333AB614}" srcOrd="0" destOrd="0" presId="urn:microsoft.com/office/officeart/2005/8/layout/radial5"/>
    <dgm:cxn modelId="{8B14819B-EE59-4F76-8FF5-AF6C6DAD7B42}" type="presOf" srcId="{0E86983E-8367-4821-9BBE-1FABD1F0CDD6}" destId="{12648424-2D16-4DEA-A8DA-0FDDEFA71163}" srcOrd="0" destOrd="0" presId="urn:microsoft.com/office/officeart/2005/8/layout/radial5"/>
    <dgm:cxn modelId="{11B4272B-0ACD-4002-8607-1533DDE10355}" srcId="{73262143-D348-4AE9-B5F4-4BC7BDE237C3}" destId="{B19727B9-72BC-45D2-A793-49A8360DA523}" srcOrd="6" destOrd="0" parTransId="{A18028E3-B170-4139-9B6C-02DD99F3C86B}" sibTransId="{37B8FD81-EE6F-4E83-90B2-F06483B39E41}"/>
    <dgm:cxn modelId="{2A045D03-212F-49E7-A272-4BE413983B34}" type="presOf" srcId="{A18028E3-B170-4139-9B6C-02DD99F3C86B}" destId="{5F5A134C-9BCE-42AE-8876-687B496A971E}" srcOrd="0" destOrd="0" presId="urn:microsoft.com/office/officeart/2005/8/layout/radial5"/>
    <dgm:cxn modelId="{149564BC-B49B-4950-86FE-D734DECBD8AB}" type="presOf" srcId="{D79B51F7-8A8C-4DFD-B18C-EE2DBBCF5511}" destId="{D20782B6-BF5E-4C76-8AE3-A0E96677AE6E}" srcOrd="0" destOrd="0" presId="urn:microsoft.com/office/officeart/2005/8/layout/radial5"/>
    <dgm:cxn modelId="{21502A97-7FFF-4488-B442-03162885AC2C}" type="presOf" srcId="{8E57A42E-06A1-4279-8D0D-60BE4541E402}" destId="{49EC7CF4-7022-4581-AF3E-BF8A0DBD110D}" srcOrd="0" destOrd="0" presId="urn:microsoft.com/office/officeart/2005/8/layout/radial5"/>
    <dgm:cxn modelId="{F934C356-758F-466C-880C-94E3444798A3}" srcId="{73262143-D348-4AE9-B5F4-4BC7BDE237C3}" destId="{1BF3F342-3D4D-487B-AF2B-5A6CDDF361F0}" srcOrd="2" destOrd="0" parTransId="{7CCB0369-7CB1-4D86-8300-E673C32226C0}" sibTransId="{D787ACA5-61ED-4EBA-B163-3DCECBA7442A}"/>
    <dgm:cxn modelId="{9DD84844-889B-4D8B-88EE-40D350D0DA39}" type="presOf" srcId="{73262143-D348-4AE9-B5F4-4BC7BDE237C3}" destId="{D47CCDED-3A1C-466E-AF9A-0E8AC0961062}" srcOrd="0" destOrd="0" presId="urn:microsoft.com/office/officeart/2005/8/layout/radial5"/>
    <dgm:cxn modelId="{3968EA5A-4FE0-4BA8-9A98-DAE428F389F6}" type="presOf" srcId="{4C9EB44B-A743-4190-A4A1-7957D9F81D09}" destId="{F81F1BB6-046C-4266-9363-5DA7157E6A27}" srcOrd="1" destOrd="0" presId="urn:microsoft.com/office/officeart/2005/8/layout/radial5"/>
    <dgm:cxn modelId="{70E3E8A8-E625-4CBF-9F61-269C280CB337}" srcId="{73262143-D348-4AE9-B5F4-4BC7BDE237C3}" destId="{0E86983E-8367-4821-9BBE-1FABD1F0CDD6}" srcOrd="3" destOrd="0" parTransId="{4C9EB44B-A743-4190-A4A1-7957D9F81D09}" sibTransId="{19D32B55-F735-4107-A7A3-C75C3E543D8D}"/>
    <dgm:cxn modelId="{E29B58F9-66C2-4965-B8B0-AA5D44D5A9B8}" type="presOf" srcId="{F3843D5E-D72F-42F1-9E63-00A4FDB01D9A}" destId="{F036EFC1-8500-41A8-934E-A25810E785D8}" srcOrd="1" destOrd="0" presId="urn:microsoft.com/office/officeart/2005/8/layout/radial5"/>
    <dgm:cxn modelId="{BF1CD2B8-B1BD-4383-B1A3-4A44DDA5AB87}" srcId="{73262143-D348-4AE9-B5F4-4BC7BDE237C3}" destId="{80F110DC-9049-4728-8354-016A2403A90C}" srcOrd="1" destOrd="0" parTransId="{C58D1427-3761-45E6-ACB4-367BF50D710A}" sibTransId="{97A9D736-2184-44A6-B944-A6896429E021}"/>
    <dgm:cxn modelId="{829082F5-9CBD-454E-B5DE-8ECD080CE776}" type="presParOf" srcId="{58FF92E1-1187-4B7A-BCE9-7CAF6A5E249B}" destId="{D47CCDED-3A1C-466E-AF9A-0E8AC0961062}" srcOrd="0" destOrd="0" presId="urn:microsoft.com/office/officeart/2005/8/layout/radial5"/>
    <dgm:cxn modelId="{37EF5200-83F1-491D-8FE4-CE698CDE014D}" type="presParOf" srcId="{58FF92E1-1187-4B7A-BCE9-7CAF6A5E249B}" destId="{F152AAB7-266E-42A1-BE72-F19D70C68C6D}" srcOrd="1" destOrd="0" presId="urn:microsoft.com/office/officeart/2005/8/layout/radial5"/>
    <dgm:cxn modelId="{4A9CCF12-0D0D-4C39-86D8-3E999935FFC0}" type="presParOf" srcId="{F152AAB7-266E-42A1-BE72-F19D70C68C6D}" destId="{F036EFC1-8500-41A8-934E-A25810E785D8}" srcOrd="0" destOrd="0" presId="urn:microsoft.com/office/officeart/2005/8/layout/radial5"/>
    <dgm:cxn modelId="{BCF766D4-4548-4389-9E74-63E0914040CC}" type="presParOf" srcId="{58FF92E1-1187-4B7A-BCE9-7CAF6A5E249B}" destId="{2805439F-09D9-456C-8E7F-B718F086878A}" srcOrd="2" destOrd="0" presId="urn:microsoft.com/office/officeart/2005/8/layout/radial5"/>
    <dgm:cxn modelId="{329C7B0E-F190-4CD5-B069-77F4280839D8}" type="presParOf" srcId="{58FF92E1-1187-4B7A-BCE9-7CAF6A5E249B}" destId="{CEFF125F-B474-4E30-8CBA-08F5C5270804}" srcOrd="3" destOrd="0" presId="urn:microsoft.com/office/officeart/2005/8/layout/radial5"/>
    <dgm:cxn modelId="{3F78F8D5-EE93-4375-9531-2F4A60F1186B}" type="presParOf" srcId="{CEFF125F-B474-4E30-8CBA-08F5C5270804}" destId="{2F1D83B5-5BD9-43BF-A6BD-89E3035CAC0E}" srcOrd="0" destOrd="0" presId="urn:microsoft.com/office/officeart/2005/8/layout/radial5"/>
    <dgm:cxn modelId="{8ADBFBBC-A379-424D-9B91-EAFD394F233F}" type="presParOf" srcId="{58FF92E1-1187-4B7A-BCE9-7CAF6A5E249B}" destId="{6B064E77-3FEA-4466-AA04-4DFFE792EFF6}" srcOrd="4" destOrd="0" presId="urn:microsoft.com/office/officeart/2005/8/layout/radial5"/>
    <dgm:cxn modelId="{02AF03D4-3FFD-4619-81CC-CB0FE190E589}" type="presParOf" srcId="{58FF92E1-1187-4B7A-BCE9-7CAF6A5E249B}" destId="{E905C5FD-6836-4CB8-8145-411626CDDA07}" srcOrd="5" destOrd="0" presId="urn:microsoft.com/office/officeart/2005/8/layout/radial5"/>
    <dgm:cxn modelId="{9EAAB5DB-1DDB-4048-8640-5C02F3DA15CD}" type="presParOf" srcId="{E905C5FD-6836-4CB8-8145-411626CDDA07}" destId="{6DA83C9D-EF61-48A9-BEFF-11DF737F58B3}" srcOrd="0" destOrd="0" presId="urn:microsoft.com/office/officeart/2005/8/layout/radial5"/>
    <dgm:cxn modelId="{0A5D86A8-09EC-4A09-861A-C6C91B0A9110}" type="presParOf" srcId="{58FF92E1-1187-4B7A-BCE9-7CAF6A5E249B}" destId="{51507982-CF30-40E2-85AD-EA3EE5AA1217}" srcOrd="6" destOrd="0" presId="urn:microsoft.com/office/officeart/2005/8/layout/radial5"/>
    <dgm:cxn modelId="{6CB8EBAB-306B-40A0-A0DB-F6989865E0B8}" type="presParOf" srcId="{58FF92E1-1187-4B7A-BCE9-7CAF6A5E249B}" destId="{AFF3A4CF-910A-4F48-8C2B-7F3F333AB614}" srcOrd="7" destOrd="0" presId="urn:microsoft.com/office/officeart/2005/8/layout/radial5"/>
    <dgm:cxn modelId="{34C88D9F-3AB8-4668-843F-9DC10739C520}" type="presParOf" srcId="{AFF3A4CF-910A-4F48-8C2B-7F3F333AB614}" destId="{F81F1BB6-046C-4266-9363-5DA7157E6A27}" srcOrd="0" destOrd="0" presId="urn:microsoft.com/office/officeart/2005/8/layout/radial5"/>
    <dgm:cxn modelId="{7A99AEE7-F428-4F26-BAEF-3AE008B0011E}" type="presParOf" srcId="{58FF92E1-1187-4B7A-BCE9-7CAF6A5E249B}" destId="{12648424-2D16-4DEA-A8DA-0FDDEFA71163}" srcOrd="8" destOrd="0" presId="urn:microsoft.com/office/officeart/2005/8/layout/radial5"/>
    <dgm:cxn modelId="{85F9E4ED-4786-4CB6-9100-8DBFB7D73528}" type="presParOf" srcId="{58FF92E1-1187-4B7A-BCE9-7CAF6A5E249B}" destId="{A0460145-1873-4D20-A938-B0137747E1A1}" srcOrd="9" destOrd="0" presId="urn:microsoft.com/office/officeart/2005/8/layout/radial5"/>
    <dgm:cxn modelId="{BE1E407F-D7B7-4267-BF43-C8C6A9ED49F6}" type="presParOf" srcId="{A0460145-1873-4D20-A938-B0137747E1A1}" destId="{1F10D1D2-F040-4AD8-A621-1C2484E998E7}" srcOrd="0" destOrd="0" presId="urn:microsoft.com/office/officeart/2005/8/layout/radial5"/>
    <dgm:cxn modelId="{7DD3920E-6EC4-48AE-80A6-42760C569722}" type="presParOf" srcId="{58FF92E1-1187-4B7A-BCE9-7CAF6A5E249B}" destId="{49EC7CF4-7022-4581-AF3E-BF8A0DBD110D}" srcOrd="10" destOrd="0" presId="urn:microsoft.com/office/officeart/2005/8/layout/radial5"/>
    <dgm:cxn modelId="{1E40DB60-B7F9-4566-993D-4C4160582ED3}" type="presParOf" srcId="{58FF92E1-1187-4B7A-BCE9-7CAF6A5E249B}" destId="{D20782B6-BF5E-4C76-8AE3-A0E96677AE6E}" srcOrd="11" destOrd="0" presId="urn:microsoft.com/office/officeart/2005/8/layout/radial5"/>
    <dgm:cxn modelId="{A4DCBCBF-B481-46DE-A96E-B3603B2B02EC}" type="presParOf" srcId="{D20782B6-BF5E-4C76-8AE3-A0E96677AE6E}" destId="{C2166F26-2854-4EB3-BC05-BD7873818E7F}" srcOrd="0" destOrd="0" presId="urn:microsoft.com/office/officeart/2005/8/layout/radial5"/>
    <dgm:cxn modelId="{3550630F-5B52-406E-9358-58BAA7CF142C}" type="presParOf" srcId="{58FF92E1-1187-4B7A-BCE9-7CAF6A5E249B}" destId="{3C03C6BE-DE12-4FA1-BAA4-4DF40979D7B8}" srcOrd="12" destOrd="0" presId="urn:microsoft.com/office/officeart/2005/8/layout/radial5"/>
    <dgm:cxn modelId="{1A7D365E-A83B-4E1A-B9C9-4B29320951D1}" type="presParOf" srcId="{58FF92E1-1187-4B7A-BCE9-7CAF6A5E249B}" destId="{5F5A134C-9BCE-42AE-8876-687B496A971E}" srcOrd="13" destOrd="0" presId="urn:microsoft.com/office/officeart/2005/8/layout/radial5"/>
    <dgm:cxn modelId="{DE0B8930-C7BF-4AEA-97A3-6495C2DE6DE1}" type="presParOf" srcId="{5F5A134C-9BCE-42AE-8876-687B496A971E}" destId="{2C0254F7-AC87-4D3E-B12B-410E8C2D4351}" srcOrd="0" destOrd="0" presId="urn:microsoft.com/office/officeart/2005/8/layout/radial5"/>
    <dgm:cxn modelId="{2C0FEEE1-9879-452A-9711-229448537FFD}" type="presParOf" srcId="{58FF92E1-1187-4B7A-BCE9-7CAF6A5E249B}" destId="{3F292F1E-DE97-456D-AB4A-8B8B04ADDC7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766B0-3D23-4110-BC29-BEBEC2298BB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853ADF-C7F9-4D87-A842-BA9BF275691E}">
      <dgm:prSet phldrT="[Text]"/>
      <dgm:spPr>
        <a:solidFill>
          <a:srgbClr val="00B050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INFORMED CHOICE</a:t>
          </a:r>
          <a:endParaRPr lang="en-US" b="1" dirty="0"/>
        </a:p>
      </dgm:t>
    </dgm:pt>
    <dgm:pt modelId="{1A15FFEC-1CAC-41CF-A2F3-4F5792256139}" type="parTrans" cxnId="{7B564128-3F60-4FA4-8E68-AF8A312A8257}">
      <dgm:prSet/>
      <dgm:spPr/>
      <dgm:t>
        <a:bodyPr/>
        <a:lstStyle/>
        <a:p>
          <a:endParaRPr lang="en-US"/>
        </a:p>
      </dgm:t>
    </dgm:pt>
    <dgm:pt modelId="{D3B8567E-3CBD-4263-AFD8-A4024085E64D}" type="sibTrans" cxnId="{7B564128-3F60-4FA4-8E68-AF8A312A825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E9DED18-FAF8-4242-B2C4-355DA407457D}">
      <dgm:prSet custT="1"/>
      <dgm:spPr>
        <a:solidFill>
          <a:srgbClr val="00B0F0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2000" b="1" dirty="0" smtClean="0"/>
            <a:t>AGING IN PLACE</a:t>
          </a:r>
          <a:endParaRPr lang="en-US" sz="2000" b="1" dirty="0"/>
        </a:p>
      </dgm:t>
    </dgm:pt>
    <dgm:pt modelId="{F1E5A3D6-2E3D-44F5-ADFF-337B42FE1371}" type="parTrans" cxnId="{4DCB931E-6921-4106-9E9E-DF3DC346917C}">
      <dgm:prSet/>
      <dgm:spPr/>
      <dgm:t>
        <a:bodyPr/>
        <a:lstStyle/>
        <a:p>
          <a:endParaRPr lang="en-US"/>
        </a:p>
      </dgm:t>
    </dgm:pt>
    <dgm:pt modelId="{A3ABCB32-B02A-4629-A398-34403F87BE59}" type="sibTrans" cxnId="{4DCB931E-6921-4106-9E9E-DF3DC346917C}">
      <dgm:prSet/>
      <dgm:spPr/>
      <dgm:t>
        <a:bodyPr/>
        <a:lstStyle/>
        <a:p>
          <a:endParaRPr lang="en-US"/>
        </a:p>
      </dgm:t>
    </dgm:pt>
    <dgm:pt modelId="{7B088FB3-D563-4099-A41F-85C297B548A5}">
      <dgm:prSet/>
      <dgm:spPr>
        <a:solidFill>
          <a:srgbClr val="7030A0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SUPPORTS</a:t>
          </a:r>
        </a:p>
      </dgm:t>
    </dgm:pt>
    <dgm:pt modelId="{8FD03730-8CE7-4801-B783-43C95B6E207D}" type="parTrans" cxnId="{99722653-DCA8-4EEB-8FC4-B0DB0A43AC8B}">
      <dgm:prSet/>
      <dgm:spPr/>
      <dgm:t>
        <a:bodyPr/>
        <a:lstStyle/>
        <a:p>
          <a:endParaRPr lang="en-US"/>
        </a:p>
      </dgm:t>
    </dgm:pt>
    <dgm:pt modelId="{B9D4817D-958E-4B7D-A14C-A63D1F7DE8DF}" type="sibTrans" cxnId="{99722653-DCA8-4EEB-8FC4-B0DB0A43AC8B}">
      <dgm:prSet/>
      <dgm:spPr/>
      <dgm:t>
        <a:bodyPr/>
        <a:lstStyle/>
        <a:p>
          <a:endParaRPr lang="en-US"/>
        </a:p>
      </dgm:t>
    </dgm:pt>
    <dgm:pt modelId="{EBF95D88-E10F-4344-9BB3-E73EF2B04C02}">
      <dgm:prSet custT="1"/>
      <dgm:spPr>
        <a:solidFill>
          <a:schemeClr val="accent6">
            <a:lumMod val="5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2000" b="1" dirty="0" smtClean="0"/>
            <a:t>INTEGRATION</a:t>
          </a:r>
          <a:endParaRPr lang="en-US" sz="2000" b="1" dirty="0"/>
        </a:p>
      </dgm:t>
    </dgm:pt>
    <dgm:pt modelId="{19183C8E-28E3-47B5-A996-824EA89D7DDB}" type="parTrans" cxnId="{2DF99FB5-36A8-467F-A1B0-833CA0796707}">
      <dgm:prSet/>
      <dgm:spPr/>
      <dgm:t>
        <a:bodyPr/>
        <a:lstStyle/>
        <a:p>
          <a:endParaRPr lang="en-US"/>
        </a:p>
      </dgm:t>
    </dgm:pt>
    <dgm:pt modelId="{36D20B69-AE10-45B7-9BED-A6B47DAEFB8B}" type="sibTrans" cxnId="{2DF99FB5-36A8-467F-A1B0-833CA0796707}">
      <dgm:prSet/>
      <dgm:spPr/>
      <dgm:t>
        <a:bodyPr/>
        <a:lstStyle/>
        <a:p>
          <a:endParaRPr lang="en-US"/>
        </a:p>
      </dgm:t>
    </dgm:pt>
    <dgm:pt modelId="{186E4C7B-C520-4F42-A721-21DBBE79A666}">
      <dgm:prSet/>
      <dgm:spPr>
        <a:solidFill>
          <a:srgbClr val="FF0000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RESPONSIBILITY</a:t>
          </a:r>
        </a:p>
      </dgm:t>
    </dgm:pt>
    <dgm:pt modelId="{FFD202B5-F53B-402E-8070-51AD9309A814}" type="parTrans" cxnId="{766D3131-8E5C-491C-8544-355FD99883F3}">
      <dgm:prSet/>
      <dgm:spPr/>
      <dgm:t>
        <a:bodyPr/>
        <a:lstStyle/>
        <a:p>
          <a:endParaRPr lang="en-US"/>
        </a:p>
      </dgm:t>
    </dgm:pt>
    <dgm:pt modelId="{09F7379C-AE34-43C2-B63B-21968759EF73}" type="sibTrans" cxnId="{766D3131-8E5C-491C-8544-355FD99883F3}">
      <dgm:prSet/>
      <dgm:spPr/>
      <dgm:t>
        <a:bodyPr/>
        <a:lstStyle/>
        <a:p>
          <a:endParaRPr lang="en-US"/>
        </a:p>
      </dgm:t>
    </dgm:pt>
    <dgm:pt modelId="{1B64EE9D-6A63-4A9A-97D5-4AB3804C7CC4}" type="pres">
      <dgm:prSet presAssocID="{277766B0-3D23-4110-BC29-BEBEC2298B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124685-9068-4FA9-9DFA-D8ADD60AB63F}" type="pres">
      <dgm:prSet presAssocID="{277766B0-3D23-4110-BC29-BEBEC2298BB7}" presName="cycle" presStyleCnt="0"/>
      <dgm:spPr/>
    </dgm:pt>
    <dgm:pt modelId="{B0BAA7A9-B43D-4875-99D4-227C3E71613F}" type="pres">
      <dgm:prSet presAssocID="{9C853ADF-C7F9-4D87-A842-BA9BF275691E}" presName="nodeFirstNode" presStyleLbl="node1" presStyleIdx="0" presStyleCnt="5" custScaleY="108000" custRadScaleRad="94095" custRadScaleInc="1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74E29-9DFA-452D-AF7E-92E21FAC889B}" type="pres">
      <dgm:prSet presAssocID="{D3B8567E-3CBD-4263-AFD8-A4024085E64D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00D07EB8-94A7-48EE-931E-606F707DEA6F}" type="pres">
      <dgm:prSet presAssocID="{9E9DED18-FAF8-4242-B2C4-355DA407457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84DBE-32D4-40E7-8C78-2CF714FA44BF}" type="pres">
      <dgm:prSet presAssocID="{7B088FB3-D563-4099-A41F-85C297B548A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99B03-EE54-4FE7-89A1-A4197C7AAEFE}" type="pres">
      <dgm:prSet presAssocID="{186E4C7B-C520-4F42-A721-21DBBE79A666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D0012-5FFE-412B-A704-4E81398DC923}" type="pres">
      <dgm:prSet presAssocID="{EBF95D88-E10F-4344-9BB3-E73EF2B04C0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8025FF-E8E4-4774-ACC4-59CCA2DF57A8}" type="presOf" srcId="{EBF95D88-E10F-4344-9BB3-E73EF2B04C02}" destId="{A0DD0012-5FFE-412B-A704-4E81398DC923}" srcOrd="0" destOrd="0" presId="urn:microsoft.com/office/officeart/2005/8/layout/cycle3"/>
    <dgm:cxn modelId="{7B564128-3F60-4FA4-8E68-AF8A312A8257}" srcId="{277766B0-3D23-4110-BC29-BEBEC2298BB7}" destId="{9C853ADF-C7F9-4D87-A842-BA9BF275691E}" srcOrd="0" destOrd="0" parTransId="{1A15FFEC-1CAC-41CF-A2F3-4F5792256139}" sibTransId="{D3B8567E-3CBD-4263-AFD8-A4024085E64D}"/>
    <dgm:cxn modelId="{DCE6D061-8BBF-4D1E-8FDE-6D676283DBE5}" type="presOf" srcId="{9E9DED18-FAF8-4242-B2C4-355DA407457D}" destId="{00D07EB8-94A7-48EE-931E-606F707DEA6F}" srcOrd="0" destOrd="0" presId="urn:microsoft.com/office/officeart/2005/8/layout/cycle3"/>
    <dgm:cxn modelId="{766D3131-8E5C-491C-8544-355FD99883F3}" srcId="{277766B0-3D23-4110-BC29-BEBEC2298BB7}" destId="{186E4C7B-C520-4F42-A721-21DBBE79A666}" srcOrd="3" destOrd="0" parTransId="{FFD202B5-F53B-402E-8070-51AD9309A814}" sibTransId="{09F7379C-AE34-43C2-B63B-21968759EF73}"/>
    <dgm:cxn modelId="{99722653-DCA8-4EEB-8FC4-B0DB0A43AC8B}" srcId="{277766B0-3D23-4110-BC29-BEBEC2298BB7}" destId="{7B088FB3-D563-4099-A41F-85C297B548A5}" srcOrd="2" destOrd="0" parTransId="{8FD03730-8CE7-4801-B783-43C95B6E207D}" sibTransId="{B9D4817D-958E-4B7D-A14C-A63D1F7DE8DF}"/>
    <dgm:cxn modelId="{5CE5C106-3DB6-4B69-8F4C-D7BDC8A35CDD}" type="presOf" srcId="{277766B0-3D23-4110-BC29-BEBEC2298BB7}" destId="{1B64EE9D-6A63-4A9A-97D5-4AB3804C7CC4}" srcOrd="0" destOrd="0" presId="urn:microsoft.com/office/officeart/2005/8/layout/cycle3"/>
    <dgm:cxn modelId="{4DCB931E-6921-4106-9E9E-DF3DC346917C}" srcId="{277766B0-3D23-4110-BC29-BEBEC2298BB7}" destId="{9E9DED18-FAF8-4242-B2C4-355DA407457D}" srcOrd="1" destOrd="0" parTransId="{F1E5A3D6-2E3D-44F5-ADFF-337B42FE1371}" sibTransId="{A3ABCB32-B02A-4629-A398-34403F87BE59}"/>
    <dgm:cxn modelId="{D8FFE00E-0C32-47C9-900C-BACFB233B7F0}" type="presOf" srcId="{9C853ADF-C7F9-4D87-A842-BA9BF275691E}" destId="{B0BAA7A9-B43D-4875-99D4-227C3E71613F}" srcOrd="0" destOrd="0" presId="urn:microsoft.com/office/officeart/2005/8/layout/cycle3"/>
    <dgm:cxn modelId="{2DF99FB5-36A8-467F-A1B0-833CA0796707}" srcId="{277766B0-3D23-4110-BC29-BEBEC2298BB7}" destId="{EBF95D88-E10F-4344-9BB3-E73EF2B04C02}" srcOrd="4" destOrd="0" parTransId="{19183C8E-28E3-47B5-A996-824EA89D7DDB}" sibTransId="{36D20B69-AE10-45B7-9BED-A6B47DAEFB8B}"/>
    <dgm:cxn modelId="{2A9B5ADF-A698-45E0-9FF7-84A392410EE4}" type="presOf" srcId="{186E4C7B-C520-4F42-A721-21DBBE79A666}" destId="{86899B03-EE54-4FE7-89A1-A4197C7AAEFE}" srcOrd="0" destOrd="0" presId="urn:microsoft.com/office/officeart/2005/8/layout/cycle3"/>
    <dgm:cxn modelId="{47C5C87B-9335-4C10-9E7F-A317E975EA4F}" type="presOf" srcId="{D3B8567E-3CBD-4263-AFD8-A4024085E64D}" destId="{F1A74E29-9DFA-452D-AF7E-92E21FAC889B}" srcOrd="0" destOrd="0" presId="urn:microsoft.com/office/officeart/2005/8/layout/cycle3"/>
    <dgm:cxn modelId="{A8069741-AB93-408A-A475-9149628A3785}" type="presOf" srcId="{7B088FB3-D563-4099-A41F-85C297B548A5}" destId="{49D84DBE-32D4-40E7-8C78-2CF714FA44BF}" srcOrd="0" destOrd="0" presId="urn:microsoft.com/office/officeart/2005/8/layout/cycle3"/>
    <dgm:cxn modelId="{DF22C452-1B51-4760-8C48-6925C9654AB0}" type="presParOf" srcId="{1B64EE9D-6A63-4A9A-97D5-4AB3804C7CC4}" destId="{2C124685-9068-4FA9-9DFA-D8ADD60AB63F}" srcOrd="0" destOrd="0" presId="urn:microsoft.com/office/officeart/2005/8/layout/cycle3"/>
    <dgm:cxn modelId="{3F320749-F244-4BE3-A965-1B43AE26BF86}" type="presParOf" srcId="{2C124685-9068-4FA9-9DFA-D8ADD60AB63F}" destId="{B0BAA7A9-B43D-4875-99D4-227C3E71613F}" srcOrd="0" destOrd="0" presId="urn:microsoft.com/office/officeart/2005/8/layout/cycle3"/>
    <dgm:cxn modelId="{959AB596-8E7F-43E9-8C8B-6C8C163CDB8B}" type="presParOf" srcId="{2C124685-9068-4FA9-9DFA-D8ADD60AB63F}" destId="{F1A74E29-9DFA-452D-AF7E-92E21FAC889B}" srcOrd="1" destOrd="0" presId="urn:microsoft.com/office/officeart/2005/8/layout/cycle3"/>
    <dgm:cxn modelId="{E2F8732E-B316-4A02-968D-82EBCAAAB2A8}" type="presParOf" srcId="{2C124685-9068-4FA9-9DFA-D8ADD60AB63F}" destId="{00D07EB8-94A7-48EE-931E-606F707DEA6F}" srcOrd="2" destOrd="0" presId="urn:microsoft.com/office/officeart/2005/8/layout/cycle3"/>
    <dgm:cxn modelId="{C8B9C6B2-3C76-43BC-A8A5-8317D862737A}" type="presParOf" srcId="{2C124685-9068-4FA9-9DFA-D8ADD60AB63F}" destId="{49D84DBE-32D4-40E7-8C78-2CF714FA44BF}" srcOrd="3" destOrd="0" presId="urn:microsoft.com/office/officeart/2005/8/layout/cycle3"/>
    <dgm:cxn modelId="{E1EA53A4-A403-4D22-8AEA-9FA8102613B5}" type="presParOf" srcId="{2C124685-9068-4FA9-9DFA-D8ADD60AB63F}" destId="{86899B03-EE54-4FE7-89A1-A4197C7AAEFE}" srcOrd="4" destOrd="0" presId="urn:microsoft.com/office/officeart/2005/8/layout/cycle3"/>
    <dgm:cxn modelId="{B58A82C1-1584-472D-8428-BFDCA063FF10}" type="presParOf" srcId="{2C124685-9068-4FA9-9DFA-D8ADD60AB63F}" destId="{A0DD0012-5FFE-412B-A704-4E81398DC923}" srcOrd="5" destOrd="0" presId="urn:microsoft.com/office/officeart/2005/8/layout/cycle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CCDED-3A1C-466E-AF9A-0E8AC0961062}">
      <dsp:nvSpPr>
        <dsp:cNvPr id="0" name=""/>
        <dsp:cNvSpPr/>
      </dsp:nvSpPr>
      <dsp:spPr>
        <a:xfrm>
          <a:off x="3558352" y="2213131"/>
          <a:ext cx="1112894" cy="1112894"/>
        </a:xfrm>
        <a:prstGeom prst="ellipse">
          <a:avLst/>
        </a:prstGeom>
        <a:solidFill>
          <a:srgbClr val="A5002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Individuals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 and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Families</a:t>
          </a:r>
          <a:endParaRPr lang="en-US" sz="1100" b="1" kern="1200" dirty="0"/>
        </a:p>
      </dsp:txBody>
      <dsp:txXfrm>
        <a:off x="3721332" y="2376111"/>
        <a:ext cx="786934" cy="786934"/>
      </dsp:txXfrm>
    </dsp:sp>
    <dsp:sp modelId="{F152AAB7-266E-42A1-BE72-F19D70C68C6D}">
      <dsp:nvSpPr>
        <dsp:cNvPr id="0" name=""/>
        <dsp:cNvSpPr/>
      </dsp:nvSpPr>
      <dsp:spPr>
        <a:xfrm rot="16200000">
          <a:off x="3897594" y="1626411"/>
          <a:ext cx="434411" cy="37838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954352" y="1758846"/>
        <a:ext cx="320896" cy="227030"/>
      </dsp:txXfrm>
    </dsp:sp>
    <dsp:sp modelId="{2805439F-09D9-456C-8E7F-B718F086878A}">
      <dsp:nvSpPr>
        <dsp:cNvPr id="0" name=""/>
        <dsp:cNvSpPr/>
      </dsp:nvSpPr>
      <dsp:spPr>
        <a:xfrm>
          <a:off x="3419240" y="2368"/>
          <a:ext cx="1391118" cy="1391118"/>
        </a:xfrm>
        <a:prstGeom prst="ellipse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Funding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Partners</a:t>
          </a:r>
        </a:p>
      </dsp:txBody>
      <dsp:txXfrm>
        <a:off x="3622965" y="206093"/>
        <a:ext cx="983668" cy="983668"/>
      </dsp:txXfrm>
    </dsp:sp>
    <dsp:sp modelId="{CEFF125F-B474-4E30-8CBA-08F5C5270804}">
      <dsp:nvSpPr>
        <dsp:cNvPr id="0" name=""/>
        <dsp:cNvSpPr/>
      </dsp:nvSpPr>
      <dsp:spPr>
        <a:xfrm rot="19285714">
          <a:off x="4643441" y="1985593"/>
          <a:ext cx="434411" cy="37838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655824" y="2096658"/>
        <a:ext cx="320896" cy="227030"/>
      </dsp:txXfrm>
    </dsp:sp>
    <dsp:sp modelId="{6B064E77-3FEA-4466-AA04-4DFFE792EFF6}">
      <dsp:nvSpPr>
        <dsp:cNvPr id="0" name=""/>
        <dsp:cNvSpPr/>
      </dsp:nvSpPr>
      <dsp:spPr>
        <a:xfrm>
          <a:off x="5038922" y="782366"/>
          <a:ext cx="1391118" cy="1391118"/>
        </a:xfrm>
        <a:prstGeom prst="ellipse">
          <a:avLst/>
        </a:prstGeom>
        <a:solidFill>
          <a:srgbClr val="0066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Developers &amp;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 Builders</a:t>
          </a:r>
          <a:endParaRPr lang="en-US" sz="1100" b="1" kern="1200" dirty="0"/>
        </a:p>
      </dsp:txBody>
      <dsp:txXfrm>
        <a:off x="5242647" y="986091"/>
        <a:ext cx="983668" cy="983668"/>
      </dsp:txXfrm>
    </dsp:sp>
    <dsp:sp modelId="{E905C5FD-6836-4CB8-8145-411626CDDA07}">
      <dsp:nvSpPr>
        <dsp:cNvPr id="0" name=""/>
        <dsp:cNvSpPr/>
      </dsp:nvSpPr>
      <dsp:spPr>
        <a:xfrm rot="771429">
          <a:off x="4827651" y="2792666"/>
          <a:ext cx="434411" cy="37838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829074" y="2855713"/>
        <a:ext cx="320896" cy="227030"/>
      </dsp:txXfrm>
    </dsp:sp>
    <dsp:sp modelId="{51507982-CF30-40E2-85AD-EA3EE5AA1217}">
      <dsp:nvSpPr>
        <dsp:cNvPr id="0" name=""/>
        <dsp:cNvSpPr/>
      </dsp:nvSpPr>
      <dsp:spPr>
        <a:xfrm>
          <a:off x="5438951" y="2535005"/>
          <a:ext cx="1391118" cy="1391118"/>
        </a:xfrm>
        <a:prstGeom prst="ellipse">
          <a:avLst/>
        </a:prstGeom>
        <a:solidFill>
          <a:srgbClr val="0000FF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MO Housing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 (MIHDC)</a:t>
          </a:r>
          <a:endParaRPr lang="en-US" sz="1100" b="1" kern="1200" dirty="0"/>
        </a:p>
      </dsp:txBody>
      <dsp:txXfrm>
        <a:off x="5642676" y="2738730"/>
        <a:ext cx="983668" cy="983668"/>
      </dsp:txXfrm>
    </dsp:sp>
    <dsp:sp modelId="{AFF3A4CF-910A-4F48-8C2B-7F3F333AB614}">
      <dsp:nvSpPr>
        <dsp:cNvPr id="0" name=""/>
        <dsp:cNvSpPr/>
      </dsp:nvSpPr>
      <dsp:spPr>
        <a:xfrm rot="3857143">
          <a:off x="4311508" y="3439888"/>
          <a:ext cx="434411" cy="37838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43639" y="3464428"/>
        <a:ext cx="320896" cy="227030"/>
      </dsp:txXfrm>
    </dsp:sp>
    <dsp:sp modelId="{12648424-2D16-4DEA-A8DA-0FDDEFA71163}">
      <dsp:nvSpPr>
        <dsp:cNvPr id="0" name=""/>
        <dsp:cNvSpPr/>
      </dsp:nvSpPr>
      <dsp:spPr>
        <a:xfrm>
          <a:off x="4318096" y="3940513"/>
          <a:ext cx="1391118" cy="1391118"/>
        </a:xfrm>
        <a:prstGeom prst="ellipse">
          <a:avLst/>
        </a:prstGeom>
        <a:solidFill>
          <a:srgbClr val="00006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Community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Living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Coordinators</a:t>
          </a:r>
          <a:endParaRPr lang="en-US" sz="1100" b="1" kern="1200" dirty="0"/>
        </a:p>
      </dsp:txBody>
      <dsp:txXfrm>
        <a:off x="4521821" y="4144238"/>
        <a:ext cx="983668" cy="983668"/>
      </dsp:txXfrm>
    </dsp:sp>
    <dsp:sp modelId="{A0460145-1873-4D20-A938-B0137747E1A1}">
      <dsp:nvSpPr>
        <dsp:cNvPr id="0" name=""/>
        <dsp:cNvSpPr/>
      </dsp:nvSpPr>
      <dsp:spPr>
        <a:xfrm rot="6942857">
          <a:off x="3483679" y="3439888"/>
          <a:ext cx="434411" cy="37838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565063" y="3464428"/>
        <a:ext cx="320896" cy="227030"/>
      </dsp:txXfrm>
    </dsp:sp>
    <dsp:sp modelId="{49EC7CF4-7022-4581-AF3E-BF8A0DBD110D}">
      <dsp:nvSpPr>
        <dsp:cNvPr id="0" name=""/>
        <dsp:cNvSpPr/>
      </dsp:nvSpPr>
      <dsp:spPr>
        <a:xfrm>
          <a:off x="2520385" y="3940513"/>
          <a:ext cx="1391118" cy="1391118"/>
        </a:xfrm>
        <a:prstGeom prst="ellipse">
          <a:avLst/>
        </a:prstGeom>
        <a:solidFill>
          <a:srgbClr val="9966FF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Support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Coordinators</a:t>
          </a:r>
          <a:endParaRPr lang="en-US" sz="1100" b="1" kern="1200" dirty="0"/>
        </a:p>
      </dsp:txBody>
      <dsp:txXfrm>
        <a:off x="2724110" y="4144238"/>
        <a:ext cx="983668" cy="983668"/>
      </dsp:txXfrm>
    </dsp:sp>
    <dsp:sp modelId="{D20782B6-BF5E-4C76-8AE3-A0E96677AE6E}">
      <dsp:nvSpPr>
        <dsp:cNvPr id="0" name=""/>
        <dsp:cNvSpPr/>
      </dsp:nvSpPr>
      <dsp:spPr>
        <a:xfrm rot="10028571">
          <a:off x="2967537" y="2792666"/>
          <a:ext cx="434411" cy="37838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079629" y="2855713"/>
        <a:ext cx="320896" cy="227030"/>
      </dsp:txXfrm>
    </dsp:sp>
    <dsp:sp modelId="{3C03C6BE-DE12-4FA1-BAA4-4DF40979D7B8}">
      <dsp:nvSpPr>
        <dsp:cNvPr id="0" name=""/>
        <dsp:cNvSpPr/>
      </dsp:nvSpPr>
      <dsp:spPr>
        <a:xfrm>
          <a:off x="1399530" y="2535005"/>
          <a:ext cx="1391118" cy="1391118"/>
        </a:xfrm>
        <a:prstGeom prst="ellipse">
          <a:avLst/>
        </a:prstGeom>
        <a:solidFill>
          <a:srgbClr val="FF99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Other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 Community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 Partners</a:t>
          </a:r>
        </a:p>
      </dsp:txBody>
      <dsp:txXfrm>
        <a:off x="1603255" y="2738730"/>
        <a:ext cx="983668" cy="983668"/>
      </dsp:txXfrm>
    </dsp:sp>
    <dsp:sp modelId="{5F5A134C-9BCE-42AE-8876-687B496A971E}">
      <dsp:nvSpPr>
        <dsp:cNvPr id="0" name=""/>
        <dsp:cNvSpPr/>
      </dsp:nvSpPr>
      <dsp:spPr>
        <a:xfrm rot="13114286">
          <a:off x="3151746" y="1985593"/>
          <a:ext cx="434411" cy="378384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252878" y="2096658"/>
        <a:ext cx="320896" cy="227030"/>
      </dsp:txXfrm>
    </dsp:sp>
    <dsp:sp modelId="{3F292F1E-DE97-456D-AB4A-8B8B04ADDC75}">
      <dsp:nvSpPr>
        <dsp:cNvPr id="0" name=""/>
        <dsp:cNvSpPr/>
      </dsp:nvSpPr>
      <dsp:spPr>
        <a:xfrm>
          <a:off x="1799558" y="782366"/>
          <a:ext cx="1391118" cy="1391118"/>
        </a:xfrm>
        <a:prstGeom prst="ellipse">
          <a:avLst/>
        </a:prstGeom>
        <a:solidFill>
          <a:srgbClr val="009999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Support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Providers</a:t>
          </a:r>
          <a:endParaRPr lang="en-US" sz="1100" b="1" kern="1200" dirty="0"/>
        </a:p>
      </dsp:txBody>
      <dsp:txXfrm>
        <a:off x="2003283" y="986091"/>
        <a:ext cx="983668" cy="983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74E29-9DFA-452D-AF7E-92E21FAC889B}">
      <dsp:nvSpPr>
        <dsp:cNvPr id="0" name=""/>
        <dsp:cNvSpPr/>
      </dsp:nvSpPr>
      <dsp:spPr>
        <a:xfrm>
          <a:off x="1567813" y="121823"/>
          <a:ext cx="5147133" cy="5147133"/>
        </a:xfrm>
        <a:prstGeom prst="circularArrow">
          <a:avLst>
            <a:gd name="adj1" fmla="val 5544"/>
            <a:gd name="adj2" fmla="val 330680"/>
            <a:gd name="adj3" fmla="val 13767417"/>
            <a:gd name="adj4" fmla="val 17391144"/>
            <a:gd name="adj5" fmla="val 5757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AA7A9-B43D-4875-99D4-227C3E71613F}">
      <dsp:nvSpPr>
        <dsp:cNvPr id="0" name=""/>
        <dsp:cNvSpPr/>
      </dsp:nvSpPr>
      <dsp:spPr>
        <a:xfrm>
          <a:off x="2931853" y="106287"/>
          <a:ext cx="2419052" cy="1306288"/>
        </a:xfrm>
        <a:prstGeom prst="roundRect">
          <a:avLst/>
        </a:prstGeom>
        <a:solidFill>
          <a:srgbClr val="00B050"/>
        </a:solidFill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INFORMED CHOICE</a:t>
          </a:r>
          <a:endParaRPr lang="en-US" sz="2200" b="1" kern="1200" dirty="0"/>
        </a:p>
      </dsp:txBody>
      <dsp:txXfrm>
        <a:off x="2995621" y="170055"/>
        <a:ext cx="2291516" cy="1178752"/>
      </dsp:txXfrm>
    </dsp:sp>
    <dsp:sp modelId="{00D07EB8-94A7-48EE-931E-606F707DEA6F}">
      <dsp:nvSpPr>
        <dsp:cNvPr id="0" name=""/>
        <dsp:cNvSpPr/>
      </dsp:nvSpPr>
      <dsp:spPr>
        <a:xfrm>
          <a:off x="4992785" y="1541551"/>
          <a:ext cx="2419052" cy="1209526"/>
        </a:xfrm>
        <a:prstGeom prst="roundRect">
          <a:avLst/>
        </a:prstGeom>
        <a:solidFill>
          <a:srgbClr val="00B0F0"/>
        </a:solidFill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AGING IN PLACE</a:t>
          </a:r>
          <a:endParaRPr lang="en-US" sz="2000" b="1" kern="1200" dirty="0"/>
        </a:p>
      </dsp:txBody>
      <dsp:txXfrm>
        <a:off x="5051829" y="1600595"/>
        <a:ext cx="2300964" cy="1091438"/>
      </dsp:txXfrm>
    </dsp:sp>
    <dsp:sp modelId="{49D84DBE-32D4-40E7-8C78-2CF714FA44BF}">
      <dsp:nvSpPr>
        <dsp:cNvPr id="0" name=""/>
        <dsp:cNvSpPr/>
      </dsp:nvSpPr>
      <dsp:spPr>
        <a:xfrm>
          <a:off x="4195426" y="3995568"/>
          <a:ext cx="2419052" cy="1209526"/>
        </a:xfrm>
        <a:prstGeom prst="roundRect">
          <a:avLst/>
        </a:prstGeom>
        <a:solidFill>
          <a:srgbClr val="7030A0"/>
        </a:solidFill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SUPPORTS</a:t>
          </a:r>
        </a:p>
      </dsp:txBody>
      <dsp:txXfrm>
        <a:off x="4254470" y="4054612"/>
        <a:ext cx="2300964" cy="1091438"/>
      </dsp:txXfrm>
    </dsp:sp>
    <dsp:sp modelId="{86899B03-EE54-4FE7-89A1-A4197C7AAEFE}">
      <dsp:nvSpPr>
        <dsp:cNvPr id="0" name=""/>
        <dsp:cNvSpPr/>
      </dsp:nvSpPr>
      <dsp:spPr>
        <a:xfrm>
          <a:off x="1615120" y="3995568"/>
          <a:ext cx="2419052" cy="1209526"/>
        </a:xfrm>
        <a:prstGeom prst="roundRect">
          <a:avLst/>
        </a:prstGeom>
        <a:solidFill>
          <a:srgbClr val="FF0000"/>
        </a:solidFill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RESPONSIBILITY</a:t>
          </a:r>
        </a:p>
      </dsp:txBody>
      <dsp:txXfrm>
        <a:off x="1674164" y="4054612"/>
        <a:ext cx="2300964" cy="1091438"/>
      </dsp:txXfrm>
    </dsp:sp>
    <dsp:sp modelId="{A0DD0012-5FFE-412B-A704-4E81398DC923}">
      <dsp:nvSpPr>
        <dsp:cNvPr id="0" name=""/>
        <dsp:cNvSpPr/>
      </dsp:nvSpPr>
      <dsp:spPr>
        <a:xfrm>
          <a:off x="817762" y="1541551"/>
          <a:ext cx="2419052" cy="1209526"/>
        </a:xfrm>
        <a:prstGeom prst="roundRect">
          <a:avLst/>
        </a:prstGeom>
        <a:solidFill>
          <a:schemeClr val="accent6">
            <a:lumMod val="50000"/>
          </a:schemeClr>
        </a:solidFill>
        <a:ln w="381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INTEGRATION</a:t>
          </a:r>
          <a:endParaRPr lang="en-US" sz="2000" b="1" kern="1200" dirty="0"/>
        </a:p>
      </dsp:txBody>
      <dsp:txXfrm>
        <a:off x="876806" y="1600595"/>
        <a:ext cx="2300964" cy="1091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4D2E3-E2D2-47DA-96BB-C79C09D3EF12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6ECED-C807-4FC0-B8D0-8C5F379F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82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D74C90-354E-4F68-949E-4F18391421A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BCC6E9-BED6-4AEE-9601-A977FBF0C6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#cite_note-1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 Effective Housing Team: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It Isn’t Rocket Science: It’s Harder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Over 100,000 Missourians experience Developmental Disabilities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Division of DD supports approximately 32,000</a:t>
            </a:r>
            <a:endParaRPr lang="en-US" sz="3600" dirty="0" smtClean="0"/>
          </a:p>
          <a:p>
            <a:r>
              <a:rPr lang="en-US" sz="3600" dirty="0" smtClean="0"/>
              <a:t>Approximately 15,000 individuals with Developmental Disabilities are living with a caregiver over 60.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4800" y="1066799"/>
            <a:ext cx="4648200" cy="1752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1143000"/>
          </a:xfrm>
        </p:spPr>
        <p:txBody>
          <a:bodyPr/>
          <a:lstStyle/>
          <a:p>
            <a:r>
              <a:rPr lang="en-US" dirty="0" smtClean="0"/>
              <a:t>WORDS</a:t>
            </a:r>
            <a:endParaRPr lang="en-US" dirty="0"/>
          </a:p>
        </p:txBody>
      </p:sp>
      <p:pic>
        <p:nvPicPr>
          <p:cNvPr id="2051" name="Picture 3" descr="C:\Users\Wayne\AppData\Local\Microsoft\Windows\Temporary Internet Files\Content.IE5\YOBTK9NM\MC9001871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75527"/>
            <a:ext cx="2147887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Wayne\AppData\Local\Microsoft\Windows\Temporary Internet Files\Content.IE5\563443B5\MC90044175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-511629"/>
            <a:ext cx="8203789" cy="736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91000" y="1600200"/>
            <a:ext cx="426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/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19083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Self-Determination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Learning self-determination skills are the most important factor in quality of life outcomes for all people.  Teaching self-determination to people who have developmental disabilities can be difficult, but the impact is immeasurable.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48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Self-Determination is the ability to determine one’s own fate based upon freely determined set of criteria.</a:t>
            </a:r>
          </a:p>
          <a:p>
            <a:pPr lvl="1"/>
            <a:r>
              <a:rPr lang="en-US" dirty="0" smtClean="0"/>
              <a:t>This does not mean people are free to do whatever they choose without ramifications for poor decisions.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38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“I don’t have to be told what self-determination means, I know it is just another word for a life filled with rising expectations, dignity, respect, and opportunities”</a:t>
            </a:r>
            <a:endParaRPr lang="en-US" sz="3600" dirty="0"/>
          </a:p>
          <a:p>
            <a:pPr marL="2057400" lvl="8" indent="0">
              <a:buNone/>
            </a:pPr>
            <a:r>
              <a:rPr lang="en-US" sz="3600" dirty="0" smtClean="0"/>
              <a:t>					</a:t>
            </a:r>
          </a:p>
          <a:p>
            <a:pPr marL="2057400" lvl="8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</a:t>
            </a:r>
            <a:r>
              <a:rPr lang="en-US" sz="1800" dirty="0" smtClean="0"/>
              <a:t>Robert Williams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8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Integration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bringing of </a:t>
            </a:r>
            <a:r>
              <a:rPr lang="en-US" sz="4000" dirty="0" smtClean="0"/>
              <a:t>people together </a:t>
            </a:r>
            <a:r>
              <a:rPr lang="en-US" sz="4000" dirty="0"/>
              <a:t>into unrestricted and equal </a:t>
            </a:r>
            <a:r>
              <a:rPr lang="en-US" sz="4000" dirty="0" smtClean="0"/>
              <a:t>association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51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Interdependence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one is truly independent.  We are all interdependent of others around us.  We are shaped, both good and bad from people whom we trust and our past experiences.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7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2007888"/>
            <a:ext cx="8001000" cy="1470025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Missouri  Inclusive  </a:t>
            </a:r>
            <a:r>
              <a:rPr lang="en-US" sz="4400" b="1" dirty="0">
                <a:solidFill>
                  <a:schemeClr val="tx1"/>
                </a:solidFill>
              </a:rPr>
              <a:t>H</a:t>
            </a:r>
            <a:r>
              <a:rPr lang="en-US" sz="4400" b="1" dirty="0" smtClean="0">
                <a:solidFill>
                  <a:schemeClr val="tx1"/>
                </a:solidFill>
              </a:rPr>
              <a:t>ousing Development  </a:t>
            </a:r>
            <a:r>
              <a:rPr lang="en-US" sz="4400" dirty="0">
                <a:solidFill>
                  <a:schemeClr val="tx1"/>
                </a:solidFill>
              </a:rPr>
              <a:t>C</a:t>
            </a:r>
            <a:r>
              <a:rPr lang="en-US" sz="4400" b="1" dirty="0" smtClean="0">
                <a:solidFill>
                  <a:schemeClr val="tx1"/>
                </a:solidFill>
              </a:rPr>
              <a:t>orporation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3"/>
                </a:solidFill>
              </a:rPr>
              <a:t>MoHousing</a:t>
            </a:r>
            <a:endParaRPr lang="en-US" sz="7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5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Supporting a person with a disability includes providing them with complete information, presented in a manner they can understand, so they can make informed decisions to the best of their ability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94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Universal Design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The design of products and environments to be useable by all people, to the greatest extent possible, without the need for adaptation or specialized design.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1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Density?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Affordability?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live in a quality home that allows you to live a full and productive life.</a:t>
            </a:r>
          </a:p>
          <a:p>
            <a:r>
              <a:rPr lang="en-US" dirty="0" smtClean="0"/>
              <a:t>A home that doesn’t take all of your money!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53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Aging In Place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"the ability to live in one's own home and community safely, independently, and comfortably, </a:t>
            </a:r>
            <a:r>
              <a:rPr lang="en-US" b="1" u="sng" dirty="0"/>
              <a:t>regardless of age, income, or ability level."</a:t>
            </a:r>
            <a:r>
              <a:rPr lang="en-US" b="1" u="sng" baseline="30000" dirty="0">
                <a:hlinkClick r:id="rId2" action="ppaction://hlinkfile"/>
              </a:rPr>
              <a:t>[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25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Supports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Approximately 871,500 citizens 65+ in Missouri</a:t>
            </a:r>
          </a:p>
          <a:p>
            <a:r>
              <a:rPr lang="en-US" sz="4000" dirty="0" smtClean="0"/>
              <a:t>Citizens 65+ make up 14.2% of the population in </a:t>
            </a:r>
            <a:r>
              <a:rPr lang="en-US" sz="4000" dirty="0" smtClean="0"/>
              <a:t>Missouri</a:t>
            </a:r>
            <a:endParaRPr lang="en-US" sz="4000" dirty="0"/>
          </a:p>
          <a:p>
            <a:r>
              <a:rPr lang="en-US" sz="4000" dirty="0" smtClean="0"/>
              <a:t>Support Staff Need</a:t>
            </a: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Competition with the general public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/>
              <a:t>We are a project funded by the Mo. Developmental Disabilities Council.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Not-for-profit agency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430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ayne\AppData\Local\Microsoft\Windows\Temporary Internet Files\Content.IE5\563443B5\MC90004827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8392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0426829">
            <a:off x="2926388" y="2459906"/>
            <a:ext cx="2740727" cy="104588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200" b="1" dirty="0" smtClean="0"/>
              <a:t>Your Assignment</a:t>
            </a:r>
            <a:endParaRPr lang="en-US" sz="32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05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Identify your housing needs.</a:t>
            </a:r>
          </a:p>
          <a:p>
            <a:endParaRPr lang="en-US" b="1" dirty="0"/>
          </a:p>
          <a:p>
            <a:pPr marL="109728" indent="0">
              <a:buNone/>
            </a:pPr>
            <a:endParaRPr lang="en-US" b="1" dirty="0" smtClean="0"/>
          </a:p>
          <a:p>
            <a:r>
              <a:rPr lang="en-US" b="1" dirty="0" smtClean="0"/>
              <a:t>Identify the strengths and weaknesses you have in the identification of your housing needs.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What?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78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will you develop these homes?</a:t>
            </a:r>
          </a:p>
          <a:p>
            <a:endParaRPr lang="en-US" b="1" dirty="0"/>
          </a:p>
          <a:p>
            <a:r>
              <a:rPr lang="en-US" b="1" dirty="0" smtClean="0"/>
              <a:t>Identify the strengths and weakness you have in the development of homes in your region.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How?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12854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Tomorrow: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Developing a Housing Plan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66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Developing a housing plan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If you don’t know where you are going, any road will get your there.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	Caleb Crawford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01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Collaboration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9carre\AppData\Local\Microsoft\Windows\Temporary Internet Files\Content.IE5\5T5A016B\MP900178716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97992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894020">
            <a:off x="220127" y="400096"/>
            <a:ext cx="4191000" cy="2590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Collaboration isn’t rocket science…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28171">
            <a:off x="5412869" y="718763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It’s </a:t>
            </a:r>
            <a:r>
              <a:rPr lang="en-US" sz="4800" b="1" dirty="0" smtClean="0">
                <a:latin typeface="+mj-lt"/>
              </a:rPr>
              <a:t>harder!</a:t>
            </a:r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442652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COLLABORATION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250298"/>
              </p:ext>
            </p:extLst>
          </p:nvPr>
        </p:nvGraphicFramePr>
        <p:xfrm>
          <a:off x="457200" y="12192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6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pPr algn="ctr"/>
            <a:r>
              <a:rPr lang="en-US" dirty="0" smtClean="0"/>
              <a:t>Collaboration Promotes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141190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08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Where do we go from here?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8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are working in partnership with the Division of Developmental Disabilities to increase housing options for individuals with developmental disabilities in </a:t>
            </a:r>
            <a:r>
              <a:rPr lang="en-US" sz="2800" dirty="0" smtClean="0"/>
              <a:t>Missouri.</a:t>
            </a:r>
          </a:p>
          <a:p>
            <a:pPr marL="109728" indent="0">
              <a:buNone/>
            </a:pPr>
            <a:endParaRPr lang="en-US" sz="2800" dirty="0"/>
          </a:p>
          <a:p>
            <a:r>
              <a:rPr lang="en-US" dirty="0" smtClean="0"/>
              <a:t>We are a support agency to the Divisions Regional Offices and the Community Living Coordinators.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There is no reason individuals with developmental disabilities cannot live in a quality, affordable, home based on their desires and needs?</a:t>
            </a:r>
            <a:endParaRPr lang="en-U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We assist agencies in the development of affordable, </a:t>
            </a:r>
            <a:r>
              <a:rPr lang="en-US" sz="2800" dirty="0" smtClean="0">
                <a:solidFill>
                  <a:prstClr val="black"/>
                </a:solidFill>
              </a:rPr>
              <a:t>universally designed, </a:t>
            </a:r>
            <a:r>
              <a:rPr lang="en-US" sz="2800" dirty="0">
                <a:solidFill>
                  <a:prstClr val="black"/>
                </a:solidFill>
              </a:rPr>
              <a:t>quality housing for individuals with developmental disabilities.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assist developers and builders design and construct high quality, </a:t>
            </a:r>
            <a:r>
              <a:rPr lang="en-US" sz="2800" dirty="0" smtClean="0"/>
              <a:t>universally designed, </a:t>
            </a:r>
            <a:r>
              <a:rPr lang="en-US" sz="2800" dirty="0"/>
              <a:t>affordable housing.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543298" y="5986083"/>
            <a:ext cx="2057404" cy="829433"/>
          </a:xfrm>
          <a:prstGeom prst="downArrow">
            <a:avLst/>
          </a:prstGeom>
          <a:solidFill>
            <a:srgbClr val="0000FF"/>
          </a:solidFill>
          <a:ln w="3175">
            <a:solidFill>
              <a:schemeClr val="bg2">
                <a:lumMod val="60000"/>
                <a:lumOff val="40000"/>
              </a:schemeClr>
            </a:solidFill>
            <a:prstDash val="solid"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54829"/>
            <a:ext cx="8229600" cy="2709483"/>
          </a:xfrm>
          <a:prstGeom prst="funnel">
            <a:avLst/>
          </a:prstGeom>
          <a:solidFill>
            <a:srgbClr val="0000FF">
              <a:alpha val="83000"/>
            </a:srgb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228600" y="762000"/>
            <a:ext cx="1981200" cy="1219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contractor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429000" y="3156857"/>
            <a:ext cx="1692731" cy="1219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developer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4572000" y="228600"/>
            <a:ext cx="1828800" cy="1524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contractor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2362200" y="228600"/>
            <a:ext cx="1676400" cy="1219200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builder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752600" y="3026229"/>
            <a:ext cx="1676400" cy="1219200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builder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6858000" y="381000"/>
            <a:ext cx="1676400" cy="12192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developer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5181600" y="3048000"/>
            <a:ext cx="1676400" cy="1219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builder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5867400" y="1600200"/>
            <a:ext cx="1828800" cy="1371600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contractor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2111828" y="1752600"/>
            <a:ext cx="1948543" cy="12192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contractor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4038600" y="1948543"/>
            <a:ext cx="1828800" cy="1219200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developer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348343" y="2079171"/>
            <a:ext cx="1676400" cy="12192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developer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61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develop quality, affordable, universally designed housing for people with developmental disabilities in </a:t>
            </a:r>
            <a:r>
              <a:rPr lang="en-US" b="1" dirty="0" smtClean="0">
                <a:solidFill>
                  <a:srgbClr val="FF0000"/>
                </a:solidFill>
              </a:rPr>
              <a:t>safe locations </a:t>
            </a:r>
            <a:r>
              <a:rPr lang="en-US" dirty="0" smtClean="0"/>
              <a:t>where they can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support services, transportation, employment, and recreation </a:t>
            </a:r>
            <a:r>
              <a:rPr lang="en-US" b="1" dirty="0" smtClean="0">
                <a:solidFill>
                  <a:srgbClr val="FF0000"/>
                </a:solidFill>
              </a:rPr>
              <a:t>throughout their lifespan.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Division Housing Plan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Community Living Coordinators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5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Is there a housing need?</a:t>
            </a:r>
            <a:endParaRPr lang="en-US" sz="4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772400" cy="28194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Wayne\AppData\Local\Microsoft\Windows\Temporary Internet Files\Content.IE5\YOBTK9NM\MC9004344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57600"/>
            <a:ext cx="4114799" cy="279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3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1035</TotalTime>
  <Words>643</Words>
  <Application>Microsoft Office PowerPoint</Application>
  <PresentationFormat>On-screen Show (4:3)</PresentationFormat>
  <Paragraphs>105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An Effective Housing Team: It Isn’t Rocket Science: It’s Harder</vt:lpstr>
      <vt:lpstr>Missouri  Inclusive  Housing Development  Corporation</vt:lpstr>
      <vt:lpstr>A Not-for-profit agency</vt:lpstr>
      <vt:lpstr>PowerPoint Presentation</vt:lpstr>
      <vt:lpstr>PowerPoint Presentation</vt:lpstr>
      <vt:lpstr>PowerPoint Presentation</vt:lpstr>
      <vt:lpstr>The Division Housing Plan</vt:lpstr>
      <vt:lpstr>Community Living Coordinators</vt:lpstr>
      <vt:lpstr>Is there a housing need?</vt:lpstr>
      <vt:lpstr>PowerPoint Presentation</vt:lpstr>
      <vt:lpstr>WORDS</vt:lpstr>
      <vt:lpstr>Self-Determination</vt:lpstr>
      <vt:lpstr>PowerPoint Presentation</vt:lpstr>
      <vt:lpstr>PowerPoint Presentation</vt:lpstr>
      <vt:lpstr>PowerPoint Presentation</vt:lpstr>
      <vt:lpstr>Integration</vt:lpstr>
      <vt:lpstr>PowerPoint Presentation</vt:lpstr>
      <vt:lpstr>Interdependence</vt:lpstr>
      <vt:lpstr>PowerPoint Presentation</vt:lpstr>
      <vt:lpstr>PowerPoint Presentation</vt:lpstr>
      <vt:lpstr>Universal Design</vt:lpstr>
      <vt:lpstr>PowerPoint Presentation</vt:lpstr>
      <vt:lpstr>Density?</vt:lpstr>
      <vt:lpstr>Affordability?</vt:lpstr>
      <vt:lpstr>PowerPoint Presentation</vt:lpstr>
      <vt:lpstr>Aging In Place</vt:lpstr>
      <vt:lpstr>PowerPoint Presentation</vt:lpstr>
      <vt:lpstr>Supports</vt:lpstr>
      <vt:lpstr>Competition with the general public</vt:lpstr>
      <vt:lpstr>PowerPoint Presentation</vt:lpstr>
      <vt:lpstr>What?</vt:lpstr>
      <vt:lpstr>How?</vt:lpstr>
      <vt:lpstr>Tomorrow:   Developing a Housing Plan</vt:lpstr>
      <vt:lpstr>Developing a housing plan</vt:lpstr>
      <vt:lpstr>Collaboration</vt:lpstr>
      <vt:lpstr>Collaboration isn’t rocket science…</vt:lpstr>
      <vt:lpstr>COLLABORATION</vt:lpstr>
      <vt:lpstr>Collaboration Promotes</vt:lpstr>
      <vt:lpstr>Where do we go from here?</vt:lpstr>
      <vt:lpstr>There is no reason individuals with developmental disabilities cannot live in a quality, affordable, home based on their desires and needs?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Housing Team: It Isn’t Rocket Science It’s Harder</dc:title>
  <dc:creator>Wayne</dc:creator>
  <cp:lastModifiedBy>Wayne</cp:lastModifiedBy>
  <cp:revision>38</cp:revision>
  <cp:lastPrinted>2013-04-22T15:49:36Z</cp:lastPrinted>
  <dcterms:created xsi:type="dcterms:W3CDTF">2013-04-10T15:22:37Z</dcterms:created>
  <dcterms:modified xsi:type="dcterms:W3CDTF">2013-04-23T15:16:24Z</dcterms:modified>
</cp:coreProperties>
</file>